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BAD-1273-4753-A69C-77B6DCED5681}" type="datetimeFigureOut">
              <a:rPr lang="en-US" smtClean="0"/>
              <a:pPr/>
              <a:t>24-10-20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F67D-BFB5-41A3-8623-25EA4D0EF9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2888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BAD-1273-4753-A69C-77B6DCED5681}" type="datetimeFigureOut">
              <a:rPr lang="en-US" smtClean="0"/>
              <a:pPr/>
              <a:t>24-10-20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F67D-BFB5-41A3-8623-25EA4D0EF9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412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BAD-1273-4753-A69C-77B6DCED5681}" type="datetimeFigureOut">
              <a:rPr lang="en-US" smtClean="0"/>
              <a:pPr/>
              <a:t>24-10-20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F67D-BFB5-41A3-8623-25EA4D0EF9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186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BAD-1273-4753-A69C-77B6DCED5681}" type="datetimeFigureOut">
              <a:rPr lang="en-US" smtClean="0"/>
              <a:pPr/>
              <a:t>24-10-20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F67D-BFB5-41A3-8623-25EA4D0EF9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213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BAD-1273-4753-A69C-77B6DCED5681}" type="datetimeFigureOut">
              <a:rPr lang="en-US" smtClean="0"/>
              <a:pPr/>
              <a:t>24-10-20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F67D-BFB5-41A3-8623-25EA4D0EF9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718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BAD-1273-4753-A69C-77B6DCED5681}" type="datetimeFigureOut">
              <a:rPr lang="en-US" smtClean="0"/>
              <a:pPr/>
              <a:t>24-10-20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F67D-BFB5-41A3-8623-25EA4D0EF9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667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BAD-1273-4753-A69C-77B6DCED5681}" type="datetimeFigureOut">
              <a:rPr lang="en-US" smtClean="0"/>
              <a:pPr/>
              <a:t>24-10-20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F67D-BFB5-41A3-8623-25EA4D0EF9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912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BAD-1273-4753-A69C-77B6DCED5681}" type="datetimeFigureOut">
              <a:rPr lang="en-US" smtClean="0"/>
              <a:pPr/>
              <a:t>24-10-20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F67D-BFB5-41A3-8623-25EA4D0EF9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321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BAD-1273-4753-A69C-77B6DCED5681}" type="datetimeFigureOut">
              <a:rPr lang="en-US" smtClean="0"/>
              <a:pPr/>
              <a:t>24-10-20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F67D-BFB5-41A3-8623-25EA4D0EF9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8224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BAD-1273-4753-A69C-77B6DCED5681}" type="datetimeFigureOut">
              <a:rPr lang="en-US" smtClean="0"/>
              <a:pPr/>
              <a:t>24-10-20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F67D-BFB5-41A3-8623-25EA4D0EF9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9705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0BAD-1273-4753-A69C-77B6DCED5681}" type="datetimeFigureOut">
              <a:rPr lang="en-US" smtClean="0"/>
              <a:pPr/>
              <a:t>24-10-20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F67D-BFB5-41A3-8623-25EA4D0EF9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099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00BAD-1273-4753-A69C-77B6DCED5681}" type="datetimeFigureOut">
              <a:rPr lang="en-US" smtClean="0"/>
              <a:pPr/>
              <a:t>24-10-20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AF67D-BFB5-41A3-8623-25EA4D0EF9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8442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BRONCHIAL ASTHMA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R. </a:t>
            </a:r>
            <a:r>
              <a:rPr lang="en-US" dirty="0" err="1" smtClean="0"/>
              <a:t>Bindhusaran</a:t>
            </a:r>
            <a:r>
              <a:rPr lang="en-US" dirty="0" smtClean="0"/>
              <a:t>, Associate professor</a:t>
            </a:r>
          </a:p>
          <a:p>
            <a:r>
              <a:rPr lang="en-US" dirty="0" smtClean="0"/>
              <a:t>DEPT OF PATHOLOGY, SKHMC, Kulasekharam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1451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5032375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Microscopically, the following changes are observed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smtClean="0"/>
              <a:t>The </a:t>
            </a:r>
            <a:r>
              <a:rPr lang="en-US" dirty="0"/>
              <a:t>mucus plugs contain normal or degenerated respiratory epithelium forming twisted strips called </a:t>
            </a:r>
            <a:r>
              <a:rPr lang="en-US" dirty="0" err="1" smtClean="0"/>
              <a:t>Curschmann’s</a:t>
            </a:r>
            <a:r>
              <a:rPr lang="en-US" dirty="0" smtClean="0"/>
              <a:t> spirals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smtClean="0"/>
              <a:t>The </a:t>
            </a:r>
            <a:r>
              <a:rPr lang="en-US" dirty="0"/>
              <a:t>sputum usually contains numerous </a:t>
            </a:r>
            <a:r>
              <a:rPr lang="en-US" dirty="0" smtClean="0"/>
              <a:t>eosinophils and diamond-shaped </a:t>
            </a:r>
            <a:r>
              <a:rPr lang="en-US" dirty="0"/>
              <a:t>crystals derived from </a:t>
            </a:r>
            <a:r>
              <a:rPr lang="en-US" dirty="0" smtClean="0"/>
              <a:t>eosinophils called Charcot-Leyden crystals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smtClean="0"/>
              <a:t>The </a:t>
            </a:r>
            <a:r>
              <a:rPr lang="en-US" dirty="0"/>
              <a:t>bronchial wall shows thickened basement membrane</a:t>
            </a:r>
            <a:br>
              <a:rPr lang="en-US" dirty="0"/>
            </a:br>
            <a:r>
              <a:rPr lang="en-US" dirty="0"/>
              <a:t>of the bronchial epithelium, submucosal </a:t>
            </a:r>
            <a:r>
              <a:rPr lang="en-US" dirty="0" err="1"/>
              <a:t>oedema</a:t>
            </a:r>
            <a:r>
              <a:rPr lang="en-US" dirty="0"/>
              <a:t> and</a:t>
            </a:r>
            <a:br>
              <a:rPr lang="en-US" dirty="0"/>
            </a:br>
            <a:r>
              <a:rPr lang="en-US" dirty="0"/>
              <a:t>inﬂammatory </a:t>
            </a:r>
            <a:r>
              <a:rPr lang="en-US" dirty="0" smtClean="0"/>
              <a:t>infiltrate </a:t>
            </a:r>
            <a:r>
              <a:rPr lang="en-US" dirty="0"/>
              <a:t>consisting of lymphocytes and</a:t>
            </a:r>
            <a:br>
              <a:rPr lang="en-US" dirty="0"/>
            </a:br>
            <a:r>
              <a:rPr lang="en-US" dirty="0"/>
              <a:t>plasma cells with prominence of </a:t>
            </a:r>
            <a:r>
              <a:rPr lang="en-US" dirty="0" smtClean="0"/>
              <a:t>eosinophils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Is hypertrophy </a:t>
            </a:r>
            <a:r>
              <a:rPr lang="en-US" dirty="0"/>
              <a:t>of submucosal glands as well as of the </a:t>
            </a:r>
            <a:r>
              <a:rPr lang="en-US" dirty="0" smtClean="0"/>
              <a:t>bronchia smooth </a:t>
            </a:r>
            <a:r>
              <a:rPr lang="en-US" dirty="0"/>
              <a:t>muscle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161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851535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Asthmatic </a:t>
            </a:r>
            <a:r>
              <a:rPr lang="en-US" dirty="0"/>
              <a:t>patients suﬀer from </a:t>
            </a:r>
            <a:r>
              <a:rPr lang="en-US" dirty="0" smtClean="0"/>
              <a:t> episodes </a:t>
            </a:r>
            <a:r>
              <a:rPr lang="en-US" dirty="0"/>
              <a:t>of acute exacerbations interspersed with </a:t>
            </a:r>
            <a:r>
              <a:rPr lang="en-US" dirty="0" smtClean="0"/>
              <a:t>symptom free </a:t>
            </a:r>
            <a:r>
              <a:rPr lang="en-US" dirty="0"/>
              <a:t>periods. </a:t>
            </a:r>
            <a:endParaRPr lang="en-US" dirty="0" smtClean="0"/>
          </a:p>
          <a:p>
            <a:r>
              <a:rPr lang="en-US" dirty="0" smtClean="0"/>
              <a:t>Characteristic </a:t>
            </a:r>
            <a:r>
              <a:rPr lang="en-US" dirty="0"/>
              <a:t>clinical features are paroxysms </a:t>
            </a:r>
            <a:r>
              <a:rPr lang="en-US" dirty="0" smtClean="0"/>
              <a:t>of </a:t>
            </a:r>
            <a:r>
              <a:rPr lang="en-US" dirty="0" err="1" smtClean="0"/>
              <a:t>dyspnoea</a:t>
            </a:r>
            <a:r>
              <a:rPr lang="en-US" dirty="0"/>
              <a:t>, cough and wheezing. 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attacks typically last for </a:t>
            </a:r>
            <a:r>
              <a:rPr lang="en-US" dirty="0" smtClean="0"/>
              <a:t>a few </a:t>
            </a:r>
            <a:r>
              <a:rPr lang="en-US" dirty="0"/>
              <a:t>minutes to hours. </a:t>
            </a:r>
          </a:p>
          <a:p>
            <a:r>
              <a:rPr lang="en-US" dirty="0" smtClean="0"/>
              <a:t>When </a:t>
            </a:r>
            <a:r>
              <a:rPr lang="en-US" dirty="0"/>
              <a:t>attacks occur continuously, it </a:t>
            </a:r>
            <a:r>
              <a:rPr lang="en-US" dirty="0" smtClean="0"/>
              <a:t>may result </a:t>
            </a:r>
            <a:r>
              <a:rPr lang="en-US" dirty="0"/>
              <a:t>in more serious condition called status </a:t>
            </a:r>
            <a:r>
              <a:rPr lang="en-US" dirty="0" err="1"/>
              <a:t>asthmaticus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38767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Homoeopathic medicines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ARSENICUM ALBUM</a:t>
            </a:r>
          </a:p>
          <a:p>
            <a:r>
              <a:rPr lang="en-US" dirty="0" smtClean="0"/>
              <a:t>BROMIUM</a:t>
            </a:r>
          </a:p>
          <a:p>
            <a:r>
              <a:rPr lang="en-US" dirty="0" smtClean="0"/>
              <a:t>ANTMONIUM TART</a:t>
            </a:r>
          </a:p>
          <a:p>
            <a:r>
              <a:rPr lang="en-US" dirty="0" smtClean="0"/>
              <a:t>NATRUM SULPH</a:t>
            </a:r>
          </a:p>
          <a:p>
            <a:r>
              <a:rPr lang="en-US" smtClean="0"/>
              <a:t>KALI CARB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182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Harsh Mohan Text Book of Pathology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219" y="1825624"/>
            <a:ext cx="8372131" cy="5032375"/>
          </a:xfrm>
        </p:spPr>
        <p:txBody>
          <a:bodyPr>
            <a:normAutofit/>
          </a:bodyPr>
          <a:lstStyle/>
          <a:p>
            <a:r>
              <a:rPr lang="en-US" dirty="0"/>
              <a:t>Asthma is a disease of airways that is </a:t>
            </a:r>
            <a:r>
              <a:rPr lang="en-US" dirty="0" err="1"/>
              <a:t>characterised</a:t>
            </a:r>
            <a:r>
              <a:rPr lang="en-US" dirty="0"/>
              <a:t> </a:t>
            </a:r>
            <a:r>
              <a:rPr lang="en-US" dirty="0" smtClean="0"/>
              <a:t>by increased </a:t>
            </a:r>
            <a:r>
              <a:rPr lang="en-US" dirty="0"/>
              <a:t>responsiveness of </a:t>
            </a:r>
            <a:r>
              <a:rPr lang="en-US" dirty="0" smtClean="0"/>
              <a:t>the tracheobronchial </a:t>
            </a:r>
            <a:r>
              <a:rPr lang="en-US" dirty="0"/>
              <a:t>tree to  </a:t>
            </a:r>
            <a:r>
              <a:rPr lang="en-US" dirty="0" smtClean="0"/>
              <a:t>variety </a:t>
            </a:r>
            <a:r>
              <a:rPr lang="en-US" dirty="0"/>
              <a:t>of stimuli resulting in widespread </a:t>
            </a:r>
            <a:r>
              <a:rPr lang="en-US" dirty="0" smtClean="0"/>
              <a:t>spasmodic narrowing of </a:t>
            </a:r>
            <a:r>
              <a:rPr lang="en-US" dirty="0"/>
              <a:t>the air passages which may be relieved spontaneously or </a:t>
            </a:r>
            <a:r>
              <a:rPr lang="en-US" dirty="0" smtClean="0"/>
              <a:t>by therapy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Asthma </a:t>
            </a:r>
            <a:r>
              <a:rPr lang="en-US" dirty="0"/>
              <a:t>is an </a:t>
            </a:r>
            <a:r>
              <a:rPr lang="en-US" dirty="0" smtClean="0"/>
              <a:t>episodic </a:t>
            </a:r>
            <a:r>
              <a:rPr lang="en-US" dirty="0"/>
              <a:t>disease manifested clinically</a:t>
            </a:r>
            <a:br>
              <a:rPr lang="en-US" dirty="0"/>
            </a:br>
            <a:r>
              <a:rPr lang="en-US" dirty="0"/>
              <a:t>by paroxysms of </a:t>
            </a:r>
            <a:r>
              <a:rPr lang="en-US" dirty="0" err="1">
                <a:solidFill>
                  <a:srgbClr val="FFFF00"/>
                </a:solidFill>
              </a:rPr>
              <a:t>dyspnoea</a:t>
            </a:r>
            <a:r>
              <a:rPr lang="en-US" dirty="0">
                <a:solidFill>
                  <a:srgbClr val="FFFF00"/>
                </a:solidFill>
              </a:rPr>
              <a:t>, cough and wheezing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5238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ETIOPATHOGENESIS AND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</a:t>
            </a:r>
            <a:r>
              <a:rPr lang="en-US" dirty="0"/>
              <a:t>on the </a:t>
            </a:r>
            <a:r>
              <a:rPr lang="en-US" dirty="0" smtClean="0"/>
              <a:t>stimuli initiating </a:t>
            </a:r>
            <a:r>
              <a:rPr lang="en-US" dirty="0"/>
              <a:t>bronchial asthma, two broad etiologic types </a:t>
            </a:r>
            <a:r>
              <a:rPr lang="en-US" dirty="0" smtClean="0"/>
              <a:t>are traditionally </a:t>
            </a:r>
            <a:r>
              <a:rPr lang="en-US" dirty="0"/>
              <a:t>described: </a:t>
            </a:r>
            <a:endParaRPr lang="en-US" dirty="0" smtClean="0"/>
          </a:p>
          <a:p>
            <a:r>
              <a:rPr lang="en-US" i="1" dirty="0" smtClean="0">
                <a:solidFill>
                  <a:srgbClr val="FFFF00"/>
                </a:solidFill>
              </a:rPr>
              <a:t>extrinsic </a:t>
            </a:r>
            <a:r>
              <a:rPr lang="en-US" i="1" dirty="0">
                <a:solidFill>
                  <a:srgbClr val="FFFF00"/>
                </a:solidFill>
              </a:rPr>
              <a:t>(allergic, atopic) </a:t>
            </a:r>
            <a:r>
              <a:rPr lang="en-US" dirty="0">
                <a:solidFill>
                  <a:srgbClr val="FFFF00"/>
                </a:solidFill>
              </a:rPr>
              <a:t>and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i="1" dirty="0" smtClean="0">
                <a:solidFill>
                  <a:srgbClr val="FFFF00"/>
                </a:solidFill>
              </a:rPr>
              <a:t>Intrinsic (idiosyncratic</a:t>
            </a:r>
            <a:r>
              <a:rPr lang="en-US" i="1" dirty="0">
                <a:solidFill>
                  <a:srgbClr val="FFFF00"/>
                </a:solidFill>
              </a:rPr>
              <a:t>, non-atopic) asthma</a:t>
            </a:r>
            <a:r>
              <a:rPr lang="en-US" i="1" dirty="0"/>
              <a:t>. </a:t>
            </a:r>
            <a:endParaRPr lang="en-US" i="1" dirty="0" smtClean="0"/>
          </a:p>
          <a:p>
            <a:r>
              <a:rPr lang="en-US" dirty="0" smtClean="0"/>
              <a:t>A </a:t>
            </a:r>
            <a:r>
              <a:rPr lang="en-US" dirty="0"/>
              <a:t>third type is a </a:t>
            </a:r>
            <a:r>
              <a:rPr lang="en-US" i="1" dirty="0"/>
              <a:t>mixed</a:t>
            </a:r>
            <a:r>
              <a:rPr lang="en-US" dirty="0"/>
              <a:t> </a:t>
            </a:r>
            <a:r>
              <a:rPr lang="en-US" i="1" dirty="0"/>
              <a:t>pattern </a:t>
            </a:r>
            <a:r>
              <a:rPr lang="en-US" dirty="0"/>
              <a:t>in which the features do not f t clearly into either of the</a:t>
            </a:r>
            <a:br>
              <a:rPr lang="en-US" dirty="0"/>
            </a:br>
            <a:r>
              <a:rPr lang="en-US" dirty="0"/>
              <a:t>two main types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4147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Extrinsic (atopic, allergic) asthma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8515350" cy="5144801"/>
          </a:xfrm>
        </p:spPr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is the </a:t>
            </a:r>
            <a:r>
              <a:rPr lang="en-US" dirty="0" smtClean="0"/>
              <a:t>most common </a:t>
            </a:r>
            <a:r>
              <a:rPr lang="en-US" dirty="0"/>
              <a:t>type of asthma. It usually begins in childhood </a:t>
            </a:r>
            <a:r>
              <a:rPr lang="en-US" dirty="0" smtClean="0"/>
              <a:t>o in </a:t>
            </a:r>
            <a:r>
              <a:rPr lang="en-US" dirty="0"/>
              <a:t>early adult life. 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patients of this type of asthma </a:t>
            </a:r>
            <a:r>
              <a:rPr lang="en-US" dirty="0" smtClean="0"/>
              <a:t>have personal </a:t>
            </a:r>
            <a:r>
              <a:rPr lang="en-US" dirty="0"/>
              <a:t>and/or family history of preceding allergic </a:t>
            </a:r>
            <a:r>
              <a:rPr lang="en-US" dirty="0" smtClean="0"/>
              <a:t>disease such </a:t>
            </a:r>
            <a:r>
              <a:rPr lang="en-US" dirty="0"/>
              <a:t>as rhinitis, </a:t>
            </a:r>
            <a:r>
              <a:rPr lang="en-US" dirty="0" err="1"/>
              <a:t>urticaria</a:t>
            </a:r>
            <a:r>
              <a:rPr lang="en-US" dirty="0"/>
              <a:t> or infantile eczema. </a:t>
            </a:r>
            <a:endParaRPr lang="en-US" dirty="0" smtClean="0"/>
          </a:p>
          <a:p>
            <a:r>
              <a:rPr lang="en-US" dirty="0" smtClean="0"/>
              <a:t>Hyper sensitivity to </a:t>
            </a:r>
            <a:r>
              <a:rPr lang="en-US" dirty="0"/>
              <a:t>various extrinsic antigenic substances or ‘allergens’ </a:t>
            </a:r>
            <a:r>
              <a:rPr lang="en-US" dirty="0" smtClean="0"/>
              <a:t>I usually </a:t>
            </a:r>
            <a:r>
              <a:rPr lang="en-US" dirty="0"/>
              <a:t>present in these cases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3063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21" y="1825624"/>
            <a:ext cx="8395429" cy="5032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Most of these allergens cause </a:t>
            </a:r>
            <a:r>
              <a:rPr lang="en-US" dirty="0" smtClean="0"/>
              <a:t>ill eﬀects </a:t>
            </a:r>
            <a:r>
              <a:rPr lang="en-US" dirty="0"/>
              <a:t>by inhalation e.g. house dust, pollens, animal </a:t>
            </a:r>
            <a:r>
              <a:rPr lang="en-US" dirty="0" err="1"/>
              <a:t>danders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 err="1"/>
              <a:t>moulds</a:t>
            </a:r>
            <a:r>
              <a:rPr lang="en-US" dirty="0"/>
              <a:t> etc. </a:t>
            </a:r>
            <a:endParaRPr lang="en-US" dirty="0" smtClean="0"/>
          </a:p>
          <a:p>
            <a:r>
              <a:rPr lang="en-US" dirty="0" smtClean="0"/>
              <a:t>Occupational </a:t>
            </a:r>
            <a:r>
              <a:rPr lang="en-US" dirty="0"/>
              <a:t>asthma stimulated by fumes, </a:t>
            </a:r>
            <a:r>
              <a:rPr lang="en-US" dirty="0" err="1" smtClean="0"/>
              <a:t>gase</a:t>
            </a:r>
            <a:r>
              <a:rPr lang="en-US" dirty="0" smtClean="0"/>
              <a:t> and </a:t>
            </a:r>
            <a:r>
              <a:rPr lang="en-US" dirty="0"/>
              <a:t>organic and chemical dusts is a variant of extrinsic asthma.</a:t>
            </a:r>
            <a:br>
              <a:rPr lang="en-US" dirty="0"/>
            </a:br>
            <a:r>
              <a:rPr lang="en-US" dirty="0" smtClean="0"/>
              <a:t>There </a:t>
            </a:r>
            <a:r>
              <a:rPr lang="en-US" dirty="0"/>
              <a:t>is increased level of </a:t>
            </a:r>
            <a:r>
              <a:rPr lang="en-US" dirty="0" err="1"/>
              <a:t>IgE</a:t>
            </a:r>
            <a:r>
              <a:rPr lang="en-US" dirty="0"/>
              <a:t> in the serum and positive </a:t>
            </a:r>
            <a:r>
              <a:rPr lang="en-US" dirty="0" smtClean="0"/>
              <a:t>skin test </a:t>
            </a:r>
            <a:r>
              <a:rPr lang="en-US" dirty="0"/>
              <a:t>with the </a:t>
            </a:r>
            <a:r>
              <a:rPr lang="en-US" dirty="0" smtClean="0"/>
              <a:t>specific </a:t>
            </a:r>
            <a:r>
              <a:rPr lang="en-US" dirty="0"/>
              <a:t>oﬀending inhaled antigen representing </a:t>
            </a:r>
            <a:r>
              <a:rPr lang="en-US" dirty="0" smtClean="0"/>
              <a:t>a </a:t>
            </a:r>
            <a:r>
              <a:rPr lang="en-US" dirty="0" err="1" smtClean="0"/>
              <a:t>IgE</a:t>
            </a:r>
            <a:r>
              <a:rPr lang="en-US" dirty="0" smtClean="0"/>
              <a:t>-mediated </a:t>
            </a:r>
            <a:r>
              <a:rPr lang="en-US" dirty="0"/>
              <a:t>type I </a:t>
            </a:r>
            <a:r>
              <a:rPr lang="en-US" dirty="0" smtClean="0"/>
              <a:t>hypersensitivity </a:t>
            </a:r>
            <a:r>
              <a:rPr lang="en-US" dirty="0"/>
              <a:t>reaction which </a:t>
            </a:r>
            <a:r>
              <a:rPr lang="en-US" dirty="0" smtClean="0"/>
              <a:t>include an </a:t>
            </a:r>
            <a:r>
              <a:rPr lang="en-US" dirty="0"/>
              <a:t>‘acute immediate response’ and a ‘late phase reaction’: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8859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852" y="1825624"/>
            <a:ext cx="8290498" cy="5032375"/>
          </a:xfrm>
        </p:spPr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rgbClr val="FFFF00"/>
                </a:solidFill>
              </a:rPr>
              <a:t>Acute </a:t>
            </a:r>
            <a:r>
              <a:rPr lang="en-US" i="1" dirty="0">
                <a:solidFill>
                  <a:srgbClr val="FFFF00"/>
                </a:solidFill>
              </a:rPr>
              <a:t>immediate response </a:t>
            </a:r>
            <a:r>
              <a:rPr lang="en-US" dirty="0"/>
              <a:t>is initiated by </a:t>
            </a:r>
            <a:r>
              <a:rPr lang="en-US" dirty="0" err="1"/>
              <a:t>IgE-sensitised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mast cells </a:t>
            </a:r>
            <a:r>
              <a:rPr lang="en-US" dirty="0">
                <a:solidFill>
                  <a:srgbClr val="FFFF00"/>
                </a:solidFill>
              </a:rPr>
              <a:t>(tissue counterparts of circulating </a:t>
            </a:r>
            <a:r>
              <a:rPr lang="en-US" dirty="0" smtClean="0">
                <a:solidFill>
                  <a:srgbClr val="FFFF00"/>
                </a:solidFill>
              </a:rPr>
              <a:t>basophils</a:t>
            </a:r>
            <a:r>
              <a:rPr lang="en-US" dirty="0">
                <a:solidFill>
                  <a:srgbClr val="FFFF00"/>
                </a:solidFill>
              </a:rPr>
              <a:t>) </a:t>
            </a:r>
            <a:r>
              <a:rPr lang="en-US" dirty="0" smtClean="0"/>
              <a:t>of the </a:t>
            </a:r>
            <a:r>
              <a:rPr lang="en-US" dirty="0"/>
              <a:t>mucosal surface. </a:t>
            </a:r>
            <a:endParaRPr lang="en-US" dirty="0" smtClean="0"/>
          </a:p>
          <a:p>
            <a:r>
              <a:rPr lang="en-US" dirty="0" smtClean="0"/>
              <a:t>Mast </a:t>
            </a:r>
            <a:r>
              <a:rPr lang="en-US" dirty="0"/>
              <a:t>cells on </a:t>
            </a:r>
            <a:r>
              <a:rPr lang="en-US" dirty="0" smtClean="0"/>
              <a:t>degranulation release mediators </a:t>
            </a:r>
            <a:r>
              <a:rPr lang="en-US" dirty="0"/>
              <a:t>like </a:t>
            </a:r>
            <a:r>
              <a:rPr lang="en-US" dirty="0">
                <a:solidFill>
                  <a:srgbClr val="FFFF00"/>
                </a:solidFill>
              </a:rPr>
              <a:t>histamine, leukotrienes, prostaglandins, </a:t>
            </a:r>
            <a:r>
              <a:rPr lang="en-US" dirty="0" smtClean="0">
                <a:solidFill>
                  <a:srgbClr val="FFFF00"/>
                </a:solidFill>
              </a:rPr>
              <a:t>platelet activating </a:t>
            </a:r>
            <a:r>
              <a:rPr lang="en-US" dirty="0">
                <a:solidFill>
                  <a:srgbClr val="FFFF00"/>
                </a:solidFill>
              </a:rPr>
              <a:t>factor and chemotactic factors</a:t>
            </a:r>
            <a:r>
              <a:rPr lang="en-US" dirty="0"/>
              <a:t> for eosinophils </a:t>
            </a:r>
            <a:r>
              <a:rPr lang="en-US" dirty="0" smtClean="0"/>
              <a:t>and neutrophils</a:t>
            </a:r>
            <a:r>
              <a:rPr lang="en-US" dirty="0"/>
              <a:t>. </a:t>
            </a:r>
          </a:p>
          <a:p>
            <a:r>
              <a:rPr lang="en-US" dirty="0" smtClean="0"/>
              <a:t>The </a:t>
            </a:r>
            <a:r>
              <a:rPr lang="en-US" dirty="0"/>
              <a:t>net eﬀects of these mediators are bronchoconstriction, </a:t>
            </a:r>
            <a:r>
              <a:rPr lang="en-US" dirty="0" err="1"/>
              <a:t>oedema</a:t>
            </a:r>
            <a:r>
              <a:rPr lang="en-US" dirty="0"/>
              <a:t>, mucus hypersecretion and accumulation of eosinophils and neutrophils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9595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725" y="1825624"/>
            <a:ext cx="8095625" cy="5032375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FFFF00"/>
                </a:solidFill>
              </a:rPr>
              <a:t>Late phase reaction </a:t>
            </a:r>
            <a:r>
              <a:rPr lang="en-US" dirty="0"/>
              <a:t>follows the acute immediate </a:t>
            </a:r>
            <a:r>
              <a:rPr lang="en-US" dirty="0" smtClean="0"/>
              <a:t>response and </a:t>
            </a:r>
            <a:r>
              <a:rPr lang="en-US" dirty="0"/>
              <a:t>is responsible for the prolonged </a:t>
            </a:r>
            <a:r>
              <a:rPr lang="en-US" dirty="0" smtClean="0"/>
              <a:t>manifestations </a:t>
            </a:r>
            <a:r>
              <a:rPr lang="en-US" dirty="0"/>
              <a:t>of </a:t>
            </a:r>
            <a:r>
              <a:rPr lang="en-US" dirty="0" smtClean="0"/>
              <a:t>asthma </a:t>
            </a:r>
          </a:p>
          <a:p>
            <a:r>
              <a:rPr lang="en-US" dirty="0" smtClean="0"/>
              <a:t>It </a:t>
            </a:r>
            <a:r>
              <a:rPr lang="en-US" dirty="0"/>
              <a:t>is caused by excessive </a:t>
            </a:r>
            <a:r>
              <a:rPr lang="en-US" dirty="0" err="1"/>
              <a:t>mobilisation</a:t>
            </a:r>
            <a:r>
              <a:rPr lang="en-US" dirty="0"/>
              <a:t> of </a:t>
            </a:r>
            <a:r>
              <a:rPr lang="en-US" dirty="0" smtClean="0"/>
              <a:t>basophils, eosinophils </a:t>
            </a:r>
            <a:r>
              <a:rPr lang="en-US" dirty="0"/>
              <a:t>and neutrophils. </a:t>
            </a:r>
            <a:endParaRPr lang="en-US" dirty="0" smtClean="0"/>
          </a:p>
          <a:p>
            <a:r>
              <a:rPr lang="en-US" dirty="0" smtClean="0"/>
              <a:t>These result </a:t>
            </a:r>
            <a:r>
              <a:rPr lang="en-US" dirty="0"/>
              <a:t>in further release of mediators which accentuate </a:t>
            </a:r>
            <a:r>
              <a:rPr lang="en-US" dirty="0" smtClean="0"/>
              <a:t>the above-mentioned </a:t>
            </a:r>
            <a:r>
              <a:rPr lang="en-US" dirty="0"/>
              <a:t>eﬀects.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addition, inﬂammatory injury </a:t>
            </a:r>
            <a:r>
              <a:rPr lang="en-US" dirty="0" smtClean="0"/>
              <a:t>is caused </a:t>
            </a:r>
            <a:r>
              <a:rPr lang="en-US" dirty="0"/>
              <a:t>by neutrophils and by major basic protein (MBP) of</a:t>
            </a:r>
            <a:br>
              <a:rPr lang="en-US" dirty="0"/>
            </a:br>
            <a:r>
              <a:rPr lang="en-US" dirty="0"/>
              <a:t>eosinophils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4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Intrinsic (idiosyncratic, non-atopic) asthma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This type of </a:t>
            </a:r>
            <a:r>
              <a:rPr lang="en-US" dirty="0"/>
              <a:t>asthma develops later in adult life with negative personal </a:t>
            </a:r>
            <a:r>
              <a:rPr lang="en-US" dirty="0" smtClean="0"/>
              <a:t>or family </a:t>
            </a:r>
            <a:r>
              <a:rPr lang="en-US" dirty="0"/>
              <a:t>history of allergy, negative skin test and normal </a:t>
            </a:r>
            <a:r>
              <a:rPr lang="en-US" dirty="0" smtClean="0"/>
              <a:t>serum levels </a:t>
            </a:r>
            <a:r>
              <a:rPr lang="en-US" dirty="0"/>
              <a:t>of </a:t>
            </a:r>
            <a:r>
              <a:rPr lang="en-US" dirty="0" err="1"/>
              <a:t>IgE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of these patients develop typical </a:t>
            </a:r>
            <a:r>
              <a:rPr lang="en-US" dirty="0" smtClean="0"/>
              <a:t>symptom complex </a:t>
            </a:r>
            <a:r>
              <a:rPr lang="en-US" dirty="0"/>
              <a:t>after an upper respiratory tract infection by viruses.</a:t>
            </a:r>
          </a:p>
          <a:p>
            <a:r>
              <a:rPr lang="en-US" dirty="0"/>
              <a:t>Associated nasal </a:t>
            </a:r>
            <a:r>
              <a:rPr lang="en-US" dirty="0" err="1"/>
              <a:t>polypi</a:t>
            </a:r>
            <a:r>
              <a:rPr lang="en-US" dirty="0"/>
              <a:t> and chronic bronchitis are </a:t>
            </a:r>
            <a:r>
              <a:rPr lang="en-US" dirty="0" smtClean="0"/>
              <a:t>commonly present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no </a:t>
            </a:r>
            <a:r>
              <a:rPr lang="en-US" dirty="0" err="1"/>
              <a:t>recognisable</a:t>
            </a:r>
            <a:r>
              <a:rPr lang="en-US" dirty="0"/>
              <a:t> allergens but about 10% </a:t>
            </a:r>
            <a:r>
              <a:rPr lang="en-US" dirty="0" smtClean="0"/>
              <a:t>of patients </a:t>
            </a:r>
            <a:r>
              <a:rPr lang="en-US" dirty="0"/>
              <a:t>become hypersensitive to drugs, most notably to </a:t>
            </a:r>
            <a:r>
              <a:rPr lang="en-US" dirty="0" smtClean="0"/>
              <a:t>small doses </a:t>
            </a:r>
            <a:r>
              <a:rPr lang="en-US" dirty="0"/>
              <a:t>of aspirin (aspirin-sensitive asthma)</a:t>
            </a:r>
          </a:p>
        </p:txBody>
      </p:sp>
    </p:spTree>
    <p:extLst>
      <p:ext uri="{BB962C8B-B14F-4D97-AF65-F5344CB8AC3E}">
        <p14:creationId xmlns:p14="http://schemas.microsoft.com/office/powerpoint/2010/main" xmlns="" val="549505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MORPHOLOGIC FEATURES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21" y="1825624"/>
            <a:ext cx="8395429" cy="4919949"/>
          </a:xfrm>
        </p:spPr>
        <p:txBody>
          <a:bodyPr/>
          <a:lstStyle/>
          <a:p>
            <a:r>
              <a:rPr lang="en-US" b="1" i="1" dirty="0" smtClean="0">
                <a:solidFill>
                  <a:srgbClr val="FFFF00"/>
                </a:solidFill>
              </a:rPr>
              <a:t>Grossly</a:t>
            </a:r>
          </a:p>
          <a:p>
            <a:r>
              <a:rPr lang="en-US" dirty="0" smtClean="0"/>
              <a:t>the </a:t>
            </a:r>
            <a:r>
              <a:rPr lang="en-US" dirty="0"/>
              <a:t>lungs are </a:t>
            </a:r>
            <a:r>
              <a:rPr lang="en-US" dirty="0" err="1"/>
              <a:t>overdistended</a:t>
            </a:r>
            <a:r>
              <a:rPr lang="en-US" dirty="0"/>
              <a:t> due to over-inﬂation.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cut surface shows characteristic occlusion of the</a:t>
            </a:r>
            <a:br>
              <a:rPr lang="en-US" dirty="0"/>
            </a:br>
            <a:r>
              <a:rPr lang="en-US" dirty="0"/>
              <a:t>bronchi and bronchioles by viscid mucus plugs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4598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500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BRONCHIAL ASTHMA  </vt:lpstr>
      <vt:lpstr>Slide 2</vt:lpstr>
      <vt:lpstr>ETIOPATHOGENESIS AND TYPES</vt:lpstr>
      <vt:lpstr>1. Extrinsic (atopic, allergic) asthma</vt:lpstr>
      <vt:lpstr>Slide 5</vt:lpstr>
      <vt:lpstr>Slide 6</vt:lpstr>
      <vt:lpstr>Slide 7</vt:lpstr>
      <vt:lpstr>2. Intrinsic (idiosyncratic, non-atopic) asthma</vt:lpstr>
      <vt:lpstr>MORPHOLOGIC FEATURES  </vt:lpstr>
      <vt:lpstr>Slide 10</vt:lpstr>
      <vt:lpstr>CLINICAL FEATURES</vt:lpstr>
      <vt:lpstr>Homoeopathic medicines</vt:lpstr>
      <vt:lpstr>Reference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BRONCHIAL ASTHMA</dc:title>
  <dc:creator>MY PC</dc:creator>
  <cp:lastModifiedBy>Dept.Of Pathology</cp:lastModifiedBy>
  <cp:revision>35</cp:revision>
  <dcterms:created xsi:type="dcterms:W3CDTF">2017-08-31T06:10:30Z</dcterms:created>
  <dcterms:modified xsi:type="dcterms:W3CDTF">2020-10-24T08:39:10Z</dcterms:modified>
</cp:coreProperties>
</file>